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7" r:id="rId5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1" autoAdjust="0"/>
    <p:restoredTop sz="94660"/>
  </p:normalViewPr>
  <p:slideViewPr>
    <p:cSldViewPr snapToGrid="0">
      <p:cViewPr varScale="1">
        <p:scale>
          <a:sx n="46" d="100"/>
          <a:sy n="46" d="100"/>
        </p:scale>
        <p:origin x="202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302F6-B942-45D1-9B31-D28F6633E95B}" type="datetimeFigureOut">
              <a:rPr kumimoji="1" lang="ja-JP" altLang="en-US" smtClean="0"/>
              <a:t>2024/4/18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8B7F3-02A2-45D4-BDC8-28F1DE4FA2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27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302F6-B942-45D1-9B31-D28F6633E95B}" type="datetimeFigureOut">
              <a:rPr kumimoji="1" lang="ja-JP" altLang="en-US" smtClean="0"/>
              <a:t>2024/4/18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8B7F3-02A2-45D4-BDC8-28F1DE4FA2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6915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302F6-B942-45D1-9B31-D28F6633E95B}" type="datetimeFigureOut">
              <a:rPr kumimoji="1" lang="ja-JP" altLang="en-US" smtClean="0"/>
              <a:t>2024/4/18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8B7F3-02A2-45D4-BDC8-28F1DE4FA2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0560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302F6-B942-45D1-9B31-D28F6633E95B}" type="datetimeFigureOut">
              <a:rPr kumimoji="1" lang="ja-JP" altLang="en-US" smtClean="0"/>
              <a:t>2024/4/18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8B7F3-02A2-45D4-BDC8-28F1DE4FA2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87791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302F6-B942-45D1-9B31-D28F6633E95B}" type="datetimeFigureOut">
              <a:rPr kumimoji="1" lang="ja-JP" altLang="en-US" smtClean="0"/>
              <a:t>2024/4/18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8B7F3-02A2-45D4-BDC8-28F1DE4FA2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697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302F6-B942-45D1-9B31-D28F6633E95B}" type="datetimeFigureOut">
              <a:rPr kumimoji="1" lang="ja-JP" altLang="en-US" smtClean="0"/>
              <a:t>2024/4/18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8B7F3-02A2-45D4-BDC8-28F1DE4FA2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56295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302F6-B942-45D1-9B31-D28F6633E95B}" type="datetimeFigureOut">
              <a:rPr kumimoji="1" lang="ja-JP" altLang="en-US" smtClean="0"/>
              <a:t>2024/4/18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8B7F3-02A2-45D4-BDC8-28F1DE4FA2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59227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302F6-B942-45D1-9B31-D28F6633E95B}" type="datetimeFigureOut">
              <a:rPr kumimoji="1" lang="ja-JP" altLang="en-US" smtClean="0"/>
              <a:t>2024/4/18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8B7F3-02A2-45D4-BDC8-28F1DE4FA2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2743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302F6-B942-45D1-9B31-D28F6633E95B}" type="datetimeFigureOut">
              <a:rPr kumimoji="1" lang="ja-JP" altLang="en-US" smtClean="0"/>
              <a:t>2024/4/18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8B7F3-02A2-45D4-BDC8-28F1DE4FA2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56508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302F6-B942-45D1-9B31-D28F6633E95B}" type="datetimeFigureOut">
              <a:rPr kumimoji="1" lang="ja-JP" altLang="en-US" smtClean="0"/>
              <a:t>2024/4/18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8B7F3-02A2-45D4-BDC8-28F1DE4FA2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31415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302F6-B942-45D1-9B31-D28F6633E95B}" type="datetimeFigureOut">
              <a:rPr kumimoji="1" lang="ja-JP" altLang="en-US" smtClean="0"/>
              <a:t>2024/4/18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8B7F3-02A2-45D4-BDC8-28F1DE4FA2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10792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B302F6-B942-45D1-9B31-D28F6633E95B}" type="datetimeFigureOut">
              <a:rPr kumimoji="1" lang="ja-JP" altLang="en-US" smtClean="0"/>
              <a:t>2024/4/18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18B7F3-02A2-45D4-BDC8-28F1DE4FA2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5535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1AECCE0-D070-CB21-DAFE-FD49B6139561}"/>
              </a:ext>
            </a:extLst>
          </p:cNvPr>
          <p:cNvSpPr txBox="1"/>
          <p:nvPr/>
        </p:nvSpPr>
        <p:spPr>
          <a:xfrm>
            <a:off x="57150" y="306602"/>
            <a:ext cx="67437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ja-JP" altLang="en-US" dirty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リチウムポリマーバッテリー（　　　　</a:t>
            </a:r>
            <a:r>
              <a:rPr lang="ja-JP" altLang="en-US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）の取扱いにつ</a:t>
            </a:r>
            <a:r>
              <a:rPr lang="ja-JP" altLang="en-US" dirty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いて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8A765A5-AA27-AC3D-72B3-E2268B3BB0B2}"/>
              </a:ext>
            </a:extLst>
          </p:cNvPr>
          <p:cNvSpPr txBox="1"/>
          <p:nvPr/>
        </p:nvSpPr>
        <p:spPr>
          <a:xfrm>
            <a:off x="85725" y="621279"/>
            <a:ext cx="6743700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マルチコプターなどに使用されているリポバッテリーはその特性上、誤った充電方法やその取扱いを間違えると破裂、発熱 または発火等のおそれがあり、その取扱いには十分な注意が必要です。バッテリーの事故（破裂、発火等）は火災等に結び付 くケースも多く、万ー の場合は人的、物的な損害を伴う大きな事故をまねく可能性があります。今一度特に注意してください。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AA74D2CC-1E01-8AA2-7D03-2D5803CDC710}"/>
              </a:ext>
            </a:extLst>
          </p:cNvPr>
          <p:cNvSpPr/>
          <p:nvPr/>
        </p:nvSpPr>
        <p:spPr>
          <a:xfrm>
            <a:off x="114300" y="1165199"/>
            <a:ext cx="6686550" cy="381692"/>
          </a:xfrm>
          <a:prstGeom prst="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600" dirty="0">
                <a:solidFill>
                  <a:sysClr val="windowText" lastClr="000000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使用上の注意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EB25A30-3E9C-24C5-147F-3F3E1F3968F5}"/>
              </a:ext>
            </a:extLst>
          </p:cNvPr>
          <p:cNvSpPr txBox="1"/>
          <p:nvPr/>
        </p:nvSpPr>
        <p:spPr>
          <a:xfrm>
            <a:off x="3671888" y="1177558"/>
            <a:ext cx="31289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注意を怠るとバッテリーの劣化が急激に進みます</a:t>
            </a:r>
            <a:endParaRPr lang="en-US" altLang="ja-JP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r"/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また、破裂、発火の原因となります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7C85A534-C29E-ED8C-220D-D5073E3ECCCB}"/>
              </a:ext>
            </a:extLst>
          </p:cNvPr>
          <p:cNvSpPr txBox="1"/>
          <p:nvPr/>
        </p:nvSpPr>
        <p:spPr>
          <a:xfrm>
            <a:off x="164306" y="1582474"/>
            <a:ext cx="6586538" cy="2759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ja-JP" altLang="en-US" sz="1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●充電は屋内や車内では行わず、直射日光と雨を防げる屋外で行う</a:t>
            </a:r>
            <a:endParaRPr lang="en-US" altLang="ja-JP" sz="1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1300"/>
              </a:lnSpc>
            </a:pPr>
            <a:r>
              <a:rPr lang="ja-JP" altLang="en-US" sz="1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●不測の事態に備えて充電中は充電器のそばを離れない</a:t>
            </a:r>
            <a:br>
              <a:rPr lang="en-US" altLang="ja-JP" sz="1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1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●充電中にバッテリーが膨れてきたり、高温になったり、発煙したり、バチバチというような異音が聞こえたら、</a:t>
            </a:r>
            <a:br>
              <a:rPr lang="en-US" altLang="ja-JP" sz="1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en-US" altLang="ja-JP" sz="1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   </a:t>
            </a:r>
            <a:r>
              <a:rPr lang="ja-JP" altLang="en-US" sz="1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すぐにコンセントから電源プラグを抜き充電を中止する</a:t>
            </a:r>
            <a:endParaRPr lang="en-US" altLang="ja-JP" sz="1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1300"/>
              </a:lnSpc>
            </a:pPr>
            <a:r>
              <a:rPr lang="ja-JP" altLang="en-US" sz="1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●バッテリーに強い衝撃を与えない 衝撃を与えてしまったバッテリー は使用しない </a:t>
            </a:r>
            <a:br>
              <a:rPr lang="en-US" altLang="ja-JP" sz="1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1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9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・作業台から落とさない ・強く握らない ・踏みつけない ・たたかない ・強い圧力を加えない ・針で突かない</a:t>
            </a:r>
            <a:endParaRPr lang="en-US" altLang="ja-JP" sz="9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1300"/>
              </a:lnSpc>
            </a:pPr>
            <a:r>
              <a:rPr lang="ja-JP" altLang="en-US" sz="1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●必ずメーカー 指定の専用充電器を使い、取扱説明書通りに充電する</a:t>
            </a:r>
            <a:endParaRPr lang="en-US" altLang="ja-JP" sz="1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1300"/>
              </a:lnSpc>
            </a:pPr>
            <a:r>
              <a:rPr lang="ja-JP" altLang="en-US" sz="1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●充電済のバッテリーの再充電はしない</a:t>
            </a:r>
            <a:endParaRPr lang="en-US" altLang="ja-JP" sz="1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1300"/>
              </a:lnSpc>
            </a:pPr>
            <a:r>
              <a:rPr lang="ja-JP" altLang="en-US" sz="1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●急速充電はしない 充電前後には専用のバッテリーチェッカー でセルバランスを計測する</a:t>
            </a:r>
            <a:endParaRPr lang="en-US" altLang="ja-JP" sz="1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1300"/>
              </a:lnSpc>
            </a:pPr>
            <a:r>
              <a:rPr lang="ja-JP" altLang="en-US" sz="1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●機体へ搭載する前に必ずバッテリーチェッカー 等で</a:t>
            </a:r>
            <a:r>
              <a:rPr lang="en-US" altLang="ja-JP" sz="1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95</a:t>
            </a:r>
            <a:r>
              <a:rPr lang="ja-JP" altLang="en-US" sz="1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％以上充電されていることを確認する</a:t>
            </a:r>
            <a:endParaRPr lang="en-US" altLang="ja-JP" sz="1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1300"/>
              </a:lnSpc>
            </a:pPr>
            <a:r>
              <a:rPr lang="ja-JP" altLang="en-US" sz="1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●ケーブルを持って持ち上げない</a:t>
            </a:r>
            <a:endParaRPr lang="en-US" altLang="ja-JP" sz="1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1300"/>
              </a:lnSpc>
            </a:pPr>
            <a:r>
              <a:rPr lang="ja-JP" altLang="en-US" sz="1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●使い終わったバッテリーは充電済バッテリー と混同しないよう、適切な方法で区別・管理する</a:t>
            </a:r>
            <a:endParaRPr lang="en-US" altLang="ja-JP" sz="1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1300"/>
              </a:lnSpc>
            </a:pPr>
            <a:r>
              <a:rPr lang="ja-JP" altLang="en-US" sz="1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●充電サイクル＊ </a:t>
            </a:r>
            <a:r>
              <a:rPr lang="en-US" altLang="ja-JP" sz="1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150</a:t>
            </a:r>
            <a:r>
              <a:rPr lang="ja-JP" altLang="en-US" sz="1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回を超えたらバッテリー 交換の目安となる</a:t>
            </a:r>
            <a:br>
              <a:rPr lang="en-US" altLang="ja-JP" sz="1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1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9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＊放電（使用によるもの、自然放電、充電器によるものを含む）と充電のセットを「</a:t>
            </a:r>
            <a:r>
              <a:rPr lang="en-US" altLang="ja-JP" sz="9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en-US" sz="9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サイクル」とします</a:t>
            </a:r>
            <a:endParaRPr lang="en-US" altLang="ja-JP" sz="1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1300"/>
              </a:lnSpc>
            </a:pPr>
            <a:r>
              <a:rPr lang="ja-JP" altLang="en-US" sz="1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●専用のバッテリーチェッカー でセル間電圧差が規定値　　　   </a:t>
            </a:r>
            <a:r>
              <a:rPr lang="en-US" altLang="ja-JP" sz="1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V(130mV)</a:t>
            </a:r>
            <a:r>
              <a:rPr lang="ja-JP" altLang="en-US" sz="1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以内になっている事を確認する。</a:t>
            </a:r>
            <a:br>
              <a:rPr lang="en-US" altLang="ja-JP" sz="1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en-US" altLang="ja-JP" sz="1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   </a:t>
            </a:r>
            <a:r>
              <a:rPr lang="ja-JP" altLang="en-US" sz="1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それ以上の場合は使用しない</a:t>
            </a:r>
            <a:endParaRPr lang="en-US" altLang="ja-JP" sz="7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66B1F32-CE31-DFD1-1D7B-FB50C01FA506}"/>
              </a:ext>
            </a:extLst>
          </p:cNvPr>
          <p:cNvSpPr txBox="1"/>
          <p:nvPr/>
        </p:nvSpPr>
        <p:spPr>
          <a:xfrm>
            <a:off x="3251239" y="328147"/>
            <a:ext cx="11079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900" dirty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リチウムポリマー</a:t>
            </a:r>
            <a:endParaRPr kumimoji="1" lang="en-US" altLang="ja-JP" sz="900" dirty="0">
              <a:latin typeface="HG創英角ｺﾞｼｯｸUB" panose="020B0909000000000000" pitchFamily="49" charset="-128"/>
              <a:ea typeface="HG創英角ｺﾞｼｯｸUB" panose="020B0909000000000000" pitchFamily="49" charset="-128"/>
            </a:endParaRPr>
          </a:p>
          <a:p>
            <a:pPr algn="ctr"/>
            <a:r>
              <a:rPr kumimoji="1" lang="ja-JP" altLang="en-US" sz="900" dirty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バッテリー</a:t>
            </a:r>
          </a:p>
        </p:txBody>
      </p:sp>
      <p:sp>
        <p:nvSpPr>
          <p:cNvPr id="11" name="四角形: 角を丸くする 10">
            <a:extLst>
              <a:ext uri="{FF2B5EF4-FFF2-40B4-BE49-F238E27FC236}">
                <a16:creationId xmlns:a16="http://schemas.microsoft.com/office/drawing/2014/main" id="{BD7E391F-63FB-6FEE-18AF-3D298D9033E4}"/>
              </a:ext>
            </a:extLst>
          </p:cNvPr>
          <p:cNvSpPr/>
          <p:nvPr/>
        </p:nvSpPr>
        <p:spPr>
          <a:xfrm>
            <a:off x="238125" y="4384340"/>
            <a:ext cx="6541294" cy="2058173"/>
          </a:xfrm>
          <a:prstGeom prst="roundRect">
            <a:avLst>
              <a:gd name="adj" fmla="val 5600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600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次のようなバッテリーは使用を避けてください</a:t>
            </a:r>
            <a:endParaRPr lang="en-US" altLang="ja-JP" sz="1600" b="1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100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●外装が破れたり、凹んだりしている等の外傷がある</a:t>
            </a:r>
            <a:endParaRPr lang="en-US" altLang="ja-JP" sz="1100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100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●新品時より、縦横が</a:t>
            </a:r>
            <a:r>
              <a:rPr lang="en-US" altLang="ja-JP" sz="1100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           </a:t>
            </a:r>
            <a:r>
              <a:rPr lang="ja-JP" altLang="en-US" sz="1100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％以上のサイズに膨らんでしまったもの</a:t>
            </a:r>
            <a:br>
              <a:rPr lang="en-US" altLang="ja-JP" sz="1100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1100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  　バッテリーの寿命が考えられます</a:t>
            </a:r>
            <a:endParaRPr lang="en-US" altLang="ja-JP" sz="1100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100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●正常に充電しても使用時間が著しく短くなったもの</a:t>
            </a:r>
            <a:br>
              <a:rPr lang="en-US" altLang="ja-JP" sz="1100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1100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      バッテリーの寿命が考えられます</a:t>
            </a:r>
            <a:endParaRPr lang="en-US" altLang="ja-JP" sz="1100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100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●充電器に何らかのエラーが発生したもの、または途中で充電が停止するもの</a:t>
            </a:r>
            <a:br>
              <a:rPr lang="en-US" altLang="ja-JP" sz="1100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1100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      バッテリーもしくは充電器の故障が考えられます</a:t>
            </a:r>
            <a:br>
              <a:rPr lang="en-US" altLang="ja-JP" sz="1100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1100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●充電中や放電後（使用直後）に著しくバッテリーが発熱するもの</a:t>
            </a:r>
            <a:br>
              <a:rPr lang="en-US" altLang="ja-JP" sz="1100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1100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      　バッテリーもしくは充電器、機体の故障が考えられます</a:t>
            </a:r>
            <a:endParaRPr lang="en-US" altLang="ja-JP" sz="1100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100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●バッテリーに衝撃を与えてしまったもの</a:t>
            </a:r>
            <a:endParaRPr kumimoji="1" lang="ja-JP" altLang="en-US" sz="1100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F763C2A5-1C74-D51A-BE48-99EAA8D79B4F}"/>
              </a:ext>
            </a:extLst>
          </p:cNvPr>
          <p:cNvGrpSpPr/>
          <p:nvPr/>
        </p:nvGrpSpPr>
        <p:grpSpPr>
          <a:xfrm>
            <a:off x="57150" y="4282187"/>
            <a:ext cx="457200" cy="457200"/>
            <a:chOff x="85725" y="5677257"/>
            <a:chExt cx="457200" cy="457200"/>
          </a:xfrm>
        </p:grpSpPr>
        <p:sp>
          <p:nvSpPr>
            <p:cNvPr id="14" name="二等辺三角形 13">
              <a:extLst>
                <a:ext uri="{FF2B5EF4-FFF2-40B4-BE49-F238E27FC236}">
                  <a16:creationId xmlns:a16="http://schemas.microsoft.com/office/drawing/2014/main" id="{3AF2B758-14E8-D28B-ADD9-0BFD45AA4824}"/>
                </a:ext>
              </a:extLst>
            </p:cNvPr>
            <p:cNvSpPr/>
            <p:nvPr/>
          </p:nvSpPr>
          <p:spPr>
            <a:xfrm>
              <a:off x="109536" y="5722144"/>
              <a:ext cx="409577" cy="353974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13" name="グラフィックス 12" descr="警告 枠線">
              <a:extLst>
                <a:ext uri="{FF2B5EF4-FFF2-40B4-BE49-F238E27FC236}">
                  <a16:creationId xmlns:a16="http://schemas.microsoft.com/office/drawing/2014/main" id="{41ADE76F-35DE-FFB6-88CA-5ABC6AD1D3E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85725" y="5677257"/>
              <a:ext cx="457200" cy="457200"/>
            </a:xfrm>
            <a:prstGeom prst="rect">
              <a:avLst/>
            </a:prstGeom>
          </p:spPr>
        </p:pic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356F4F59-0DB2-0A6B-7033-F97393E7ED77}"/>
              </a:ext>
            </a:extLst>
          </p:cNvPr>
          <p:cNvGrpSpPr/>
          <p:nvPr/>
        </p:nvGrpSpPr>
        <p:grpSpPr>
          <a:xfrm>
            <a:off x="635795" y="5009492"/>
            <a:ext cx="192880" cy="192880"/>
            <a:chOff x="85725" y="5677257"/>
            <a:chExt cx="457200" cy="457200"/>
          </a:xfrm>
        </p:grpSpPr>
        <p:sp>
          <p:nvSpPr>
            <p:cNvPr id="17" name="二等辺三角形 16">
              <a:extLst>
                <a:ext uri="{FF2B5EF4-FFF2-40B4-BE49-F238E27FC236}">
                  <a16:creationId xmlns:a16="http://schemas.microsoft.com/office/drawing/2014/main" id="{7F644A8D-035C-F6A1-8F6B-E88D87E3D680}"/>
                </a:ext>
              </a:extLst>
            </p:cNvPr>
            <p:cNvSpPr/>
            <p:nvPr/>
          </p:nvSpPr>
          <p:spPr>
            <a:xfrm>
              <a:off x="109536" y="5722144"/>
              <a:ext cx="409577" cy="353974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18" name="グラフィックス 17" descr="警告 枠線">
              <a:extLst>
                <a:ext uri="{FF2B5EF4-FFF2-40B4-BE49-F238E27FC236}">
                  <a16:creationId xmlns:a16="http://schemas.microsoft.com/office/drawing/2014/main" id="{EBCD5670-5431-6DDC-0F74-3CCA2658835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85725" y="5677257"/>
              <a:ext cx="457200" cy="457200"/>
            </a:xfrm>
            <a:prstGeom prst="rect">
              <a:avLst/>
            </a:prstGeom>
          </p:spPr>
        </p:pic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512D512D-A14F-166A-DCB4-4E4C5DB3A81E}"/>
              </a:ext>
            </a:extLst>
          </p:cNvPr>
          <p:cNvGrpSpPr/>
          <p:nvPr/>
        </p:nvGrpSpPr>
        <p:grpSpPr>
          <a:xfrm>
            <a:off x="645320" y="5338104"/>
            <a:ext cx="192880" cy="192880"/>
            <a:chOff x="85725" y="5677257"/>
            <a:chExt cx="457200" cy="457200"/>
          </a:xfrm>
        </p:grpSpPr>
        <p:sp>
          <p:nvSpPr>
            <p:cNvPr id="20" name="二等辺三角形 19">
              <a:extLst>
                <a:ext uri="{FF2B5EF4-FFF2-40B4-BE49-F238E27FC236}">
                  <a16:creationId xmlns:a16="http://schemas.microsoft.com/office/drawing/2014/main" id="{CCF6C842-78FD-62E3-EE6D-64B9D05BB9B1}"/>
                </a:ext>
              </a:extLst>
            </p:cNvPr>
            <p:cNvSpPr/>
            <p:nvPr/>
          </p:nvSpPr>
          <p:spPr>
            <a:xfrm>
              <a:off x="109536" y="5722144"/>
              <a:ext cx="409577" cy="353974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21" name="グラフィックス 20" descr="警告 枠線">
              <a:extLst>
                <a:ext uri="{FF2B5EF4-FFF2-40B4-BE49-F238E27FC236}">
                  <a16:creationId xmlns:a16="http://schemas.microsoft.com/office/drawing/2014/main" id="{78716412-AB14-7452-32DC-AC2B7406092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85725" y="5677257"/>
              <a:ext cx="457200" cy="457200"/>
            </a:xfrm>
            <a:prstGeom prst="rect">
              <a:avLst/>
            </a:prstGeom>
          </p:spPr>
        </p:pic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CA2BB681-A5B8-36AE-13D2-4146BAA2A460}"/>
              </a:ext>
            </a:extLst>
          </p:cNvPr>
          <p:cNvGrpSpPr/>
          <p:nvPr/>
        </p:nvGrpSpPr>
        <p:grpSpPr>
          <a:xfrm>
            <a:off x="645320" y="5672670"/>
            <a:ext cx="192880" cy="192880"/>
            <a:chOff x="85725" y="5677257"/>
            <a:chExt cx="457200" cy="457200"/>
          </a:xfrm>
        </p:grpSpPr>
        <p:sp>
          <p:nvSpPr>
            <p:cNvPr id="23" name="二等辺三角形 22">
              <a:extLst>
                <a:ext uri="{FF2B5EF4-FFF2-40B4-BE49-F238E27FC236}">
                  <a16:creationId xmlns:a16="http://schemas.microsoft.com/office/drawing/2014/main" id="{15976FB3-C6C0-F10A-2529-AEAE5FADA3A7}"/>
                </a:ext>
              </a:extLst>
            </p:cNvPr>
            <p:cNvSpPr/>
            <p:nvPr/>
          </p:nvSpPr>
          <p:spPr>
            <a:xfrm>
              <a:off x="109536" y="5722144"/>
              <a:ext cx="409577" cy="353974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24" name="グラフィックス 23" descr="警告 枠線">
              <a:extLst>
                <a:ext uri="{FF2B5EF4-FFF2-40B4-BE49-F238E27FC236}">
                  <a16:creationId xmlns:a16="http://schemas.microsoft.com/office/drawing/2014/main" id="{AA0AEFAD-5660-161F-CD2C-B9F1C49394D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85725" y="5677257"/>
              <a:ext cx="457200" cy="457200"/>
            </a:xfrm>
            <a:prstGeom prst="rect">
              <a:avLst/>
            </a:prstGeom>
          </p:spPr>
        </p:pic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716AB669-102B-11F6-156E-725B5ABCBEC3}"/>
              </a:ext>
            </a:extLst>
          </p:cNvPr>
          <p:cNvGrpSpPr/>
          <p:nvPr/>
        </p:nvGrpSpPr>
        <p:grpSpPr>
          <a:xfrm>
            <a:off x="645320" y="6020334"/>
            <a:ext cx="192880" cy="192880"/>
            <a:chOff x="85725" y="5677257"/>
            <a:chExt cx="457200" cy="457200"/>
          </a:xfrm>
        </p:grpSpPr>
        <p:sp>
          <p:nvSpPr>
            <p:cNvPr id="26" name="二等辺三角形 25">
              <a:extLst>
                <a:ext uri="{FF2B5EF4-FFF2-40B4-BE49-F238E27FC236}">
                  <a16:creationId xmlns:a16="http://schemas.microsoft.com/office/drawing/2014/main" id="{F0425704-C508-C716-D48D-037E2067FE93}"/>
                </a:ext>
              </a:extLst>
            </p:cNvPr>
            <p:cNvSpPr/>
            <p:nvPr/>
          </p:nvSpPr>
          <p:spPr>
            <a:xfrm>
              <a:off x="109536" y="5722144"/>
              <a:ext cx="409577" cy="353974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27" name="グラフィックス 26" descr="警告 枠線">
              <a:extLst>
                <a:ext uri="{FF2B5EF4-FFF2-40B4-BE49-F238E27FC236}">
                  <a16:creationId xmlns:a16="http://schemas.microsoft.com/office/drawing/2014/main" id="{D27F4165-2716-22C4-CDDC-EF5397C411F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85725" y="5677257"/>
              <a:ext cx="457200" cy="457200"/>
            </a:xfrm>
            <a:prstGeom prst="rect">
              <a:avLst/>
            </a:prstGeom>
          </p:spPr>
        </p:pic>
      </p:grp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373FCE52-9BE8-8B24-3A1F-C4BD4B871DEB}"/>
              </a:ext>
            </a:extLst>
          </p:cNvPr>
          <p:cNvSpPr txBox="1"/>
          <p:nvPr/>
        </p:nvSpPr>
        <p:spPr>
          <a:xfrm>
            <a:off x="5172075" y="4438716"/>
            <a:ext cx="168592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仕様を続けると</a:t>
            </a:r>
            <a:endParaRPr lang="en-US" altLang="ja-JP" sz="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破裂、発火の原因となります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ECAC487E-9D1B-8EB1-98F8-844EA760B64E}"/>
              </a:ext>
            </a:extLst>
          </p:cNvPr>
          <p:cNvSpPr/>
          <p:nvPr/>
        </p:nvSpPr>
        <p:spPr>
          <a:xfrm>
            <a:off x="96083" y="6593724"/>
            <a:ext cx="6686550" cy="349496"/>
          </a:xfrm>
          <a:prstGeom prst="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600" b="1" dirty="0">
                <a:solidFill>
                  <a:sysClr val="windowText" lastClr="000000"/>
                </a:solidFill>
              </a:rPr>
              <a:t>バッテリーの温度について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83B0C9E0-547F-D2A5-2312-893EBF0A810F}"/>
              </a:ext>
            </a:extLst>
          </p:cNvPr>
          <p:cNvSpPr txBox="1"/>
          <p:nvPr/>
        </p:nvSpPr>
        <p:spPr>
          <a:xfrm>
            <a:off x="3643313" y="6602159"/>
            <a:ext cx="31289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以下に示す温度の範囲内で使用してください </a:t>
            </a:r>
            <a:b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範囲外での使用は破裂、発火の原因となります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8EB28B9C-2779-5FC8-9EE0-939E899F574C}"/>
              </a:ext>
            </a:extLst>
          </p:cNvPr>
          <p:cNvSpPr/>
          <p:nvPr/>
        </p:nvSpPr>
        <p:spPr>
          <a:xfrm>
            <a:off x="96083" y="7745551"/>
            <a:ext cx="6686550" cy="349496"/>
          </a:xfrm>
          <a:prstGeom prst="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600" b="1" dirty="0">
                <a:solidFill>
                  <a:sysClr val="windowText" lastClr="000000"/>
                </a:solidFill>
              </a:rPr>
              <a:t>保管方法について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8286471-1494-0C64-6A4B-7E98252AF092}"/>
              </a:ext>
            </a:extLst>
          </p:cNvPr>
          <p:cNvSpPr txBox="1"/>
          <p:nvPr/>
        </p:nvSpPr>
        <p:spPr>
          <a:xfrm>
            <a:off x="3643313" y="7753986"/>
            <a:ext cx="31289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保管に際し、以下の注意事項を厳守してください</a:t>
            </a:r>
            <a:endParaRPr lang="en-US" altLang="ja-JP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r"/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範囲外での保管は破裂、発火の原因となります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E1C70E9F-9ACB-A2A0-6ECC-7AF581406ED8}"/>
              </a:ext>
            </a:extLst>
          </p:cNvPr>
          <p:cNvSpPr txBox="1"/>
          <p:nvPr/>
        </p:nvSpPr>
        <p:spPr>
          <a:xfrm>
            <a:off x="164306" y="6977663"/>
            <a:ext cx="6586538" cy="282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9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●充電時・放電（使用）時の温度：</a:t>
            </a:r>
            <a:r>
              <a:rPr lang="en-US" altLang="ja-JP" sz="9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                ℃</a:t>
            </a:r>
            <a:r>
              <a:rPr lang="ja-JP" altLang="en-US" sz="9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以内</a:t>
            </a:r>
            <a:endParaRPr lang="en-US" altLang="ja-JP" sz="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0097396F-D200-DB8E-2517-F4E3DCB13278}"/>
              </a:ext>
            </a:extLst>
          </p:cNvPr>
          <p:cNvSpPr txBox="1"/>
          <p:nvPr/>
        </p:nvSpPr>
        <p:spPr>
          <a:xfrm>
            <a:off x="164306" y="8155445"/>
            <a:ext cx="6586538" cy="12522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ja-JP" altLang="en-US" sz="9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●周囲に燃えやすい物のない所、直射日光の当たらない所、ストーブや暖炉等熱源のない所で、専用バッテリーケース等</a:t>
            </a:r>
            <a:br>
              <a:rPr lang="en-US" altLang="ja-JP" sz="9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en-US" altLang="ja-JP" sz="9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    </a:t>
            </a:r>
            <a:r>
              <a:rPr lang="ja-JP" altLang="en-US" sz="9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の不燃材でできたケースの中に入れて保管する</a:t>
            </a:r>
            <a:endParaRPr lang="en-US" altLang="ja-JP" sz="9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1300"/>
              </a:lnSpc>
            </a:pPr>
            <a:r>
              <a:rPr lang="ja-JP" altLang="en-US" sz="9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●室内でかつ室温</a:t>
            </a:r>
            <a:r>
              <a:rPr lang="en-US" altLang="ja-JP" sz="9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(5~30℃)</a:t>
            </a:r>
            <a:r>
              <a:rPr lang="ja-JP" altLang="en-US" sz="9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で保管する ＜理想的には</a:t>
            </a:r>
            <a:r>
              <a:rPr lang="en-US" altLang="ja-JP" sz="9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18℃</a:t>
            </a:r>
            <a:r>
              <a:rPr lang="ja-JP" altLang="en-US" sz="9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から</a:t>
            </a:r>
            <a:r>
              <a:rPr lang="en-US" altLang="ja-JP" sz="9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25℃</a:t>
            </a:r>
            <a:r>
              <a:rPr lang="ja-JP" altLang="en-US" sz="9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で保管＞</a:t>
            </a:r>
            <a:endParaRPr lang="en-US" altLang="ja-JP" sz="9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1300"/>
              </a:lnSpc>
            </a:pPr>
            <a:r>
              <a:rPr lang="ja-JP" altLang="en-US" sz="9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●自動車等で運搬中もバッテリーの温度がマイナス</a:t>
            </a:r>
            <a:r>
              <a:rPr lang="en-US" altLang="ja-JP" sz="9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5~45℃</a:t>
            </a:r>
            <a:r>
              <a:rPr lang="ja-JP" altLang="en-US" sz="9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の範囲を超えないようにする</a:t>
            </a:r>
            <a:endParaRPr lang="en-US" altLang="ja-JP" sz="9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1300"/>
              </a:lnSpc>
            </a:pPr>
            <a:r>
              <a:rPr lang="ja-JP" altLang="en-US" sz="9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●長期保管する場合は、バッテリー残量の目安が</a:t>
            </a:r>
            <a:r>
              <a:rPr lang="en-US" altLang="ja-JP" sz="9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             </a:t>
            </a:r>
            <a:r>
              <a:rPr lang="ja-JP" altLang="en-US" sz="9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％程度の状態で、室温</a:t>
            </a:r>
            <a:r>
              <a:rPr lang="en-US" altLang="ja-JP" sz="9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18~25℃</a:t>
            </a:r>
            <a:r>
              <a:rPr lang="ja-JP" altLang="en-US" sz="9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で保管する。目安の数値から大き</a:t>
            </a:r>
            <a:br>
              <a:rPr lang="en-US" altLang="ja-JP" sz="9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en-US" altLang="ja-JP" sz="9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   </a:t>
            </a:r>
            <a:r>
              <a:rPr lang="ja-JP" altLang="en-US" sz="9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く外れる場合は充電器の「ストレージモー ド」で充電または放電を行い調整する。また、</a:t>
            </a:r>
            <a:r>
              <a:rPr lang="en-US" altLang="ja-JP" sz="9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3</a:t>
            </a:r>
            <a:r>
              <a:rPr lang="ja-JP" altLang="en-US" sz="9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か月毎にセル間電圧差をチェッ </a:t>
            </a:r>
            <a:endParaRPr lang="en-US" altLang="ja-JP" sz="9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1300"/>
              </a:lnSpc>
            </a:pPr>
            <a:r>
              <a:rPr lang="en-US" altLang="ja-JP" sz="9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   </a:t>
            </a:r>
            <a:r>
              <a:rPr lang="ja-JP" altLang="en-US" sz="9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クし、電圧差が</a:t>
            </a:r>
            <a:r>
              <a:rPr lang="en-US" altLang="ja-JP" sz="9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0.050(50mV)</a:t>
            </a:r>
            <a:r>
              <a:rPr lang="ja-JP" altLang="en-US" sz="9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を超えていた場合、性能維持のために</a:t>
            </a:r>
            <a:r>
              <a:rPr lang="en-US" altLang="ja-JP" sz="9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0.020(20mV)</a:t>
            </a:r>
            <a:r>
              <a:rPr lang="ja-JP" altLang="en-US" sz="9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を目安にバランス充電・ 放電する。</a:t>
            </a:r>
            <a:endParaRPr lang="en-US" altLang="ja-JP" sz="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FF3DF41F-3829-961C-977A-9CA10FC5E4BD}"/>
              </a:ext>
            </a:extLst>
          </p:cNvPr>
          <p:cNvSpPr txBox="1"/>
          <p:nvPr/>
        </p:nvSpPr>
        <p:spPr>
          <a:xfrm>
            <a:off x="3868936" y="7000458"/>
            <a:ext cx="28819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充電する前、飛行する前に必ずバッテリー の表面温度が </a:t>
            </a:r>
            <a:r>
              <a:rPr lang="en-US" altLang="ja-JP" sz="9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45℃</a:t>
            </a:r>
            <a:r>
              <a:rPr lang="ja-JP" altLang="en-US" sz="9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以下になっていることを確認して下さい</a:t>
            </a:r>
            <a:endParaRPr lang="en-US" altLang="ja-JP" sz="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D3361FA4-A1E5-732B-7873-8EC0F25812AB}"/>
              </a:ext>
            </a:extLst>
          </p:cNvPr>
          <p:cNvGrpSpPr/>
          <p:nvPr/>
        </p:nvGrpSpPr>
        <p:grpSpPr>
          <a:xfrm>
            <a:off x="3708797" y="7010534"/>
            <a:ext cx="192880" cy="192880"/>
            <a:chOff x="85725" y="5677257"/>
            <a:chExt cx="457200" cy="457200"/>
          </a:xfrm>
        </p:grpSpPr>
        <p:sp>
          <p:nvSpPr>
            <p:cNvPr id="37" name="二等辺三角形 36">
              <a:extLst>
                <a:ext uri="{FF2B5EF4-FFF2-40B4-BE49-F238E27FC236}">
                  <a16:creationId xmlns:a16="http://schemas.microsoft.com/office/drawing/2014/main" id="{AB5B1EDA-4962-D1BC-757D-FDA67A5A6279}"/>
                </a:ext>
              </a:extLst>
            </p:cNvPr>
            <p:cNvSpPr/>
            <p:nvPr/>
          </p:nvSpPr>
          <p:spPr>
            <a:xfrm>
              <a:off x="109536" y="5722144"/>
              <a:ext cx="409577" cy="353974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38" name="グラフィックス 37" descr="警告 枠線">
              <a:extLst>
                <a:ext uri="{FF2B5EF4-FFF2-40B4-BE49-F238E27FC236}">
                  <a16:creationId xmlns:a16="http://schemas.microsoft.com/office/drawing/2014/main" id="{09BA6233-AF5A-A738-E764-3087090EB9A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85725" y="5677257"/>
              <a:ext cx="457200" cy="457200"/>
            </a:xfrm>
            <a:prstGeom prst="rect">
              <a:avLst/>
            </a:prstGeom>
          </p:spPr>
        </p:pic>
      </p:grp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B0F3B3F3-6E79-6285-D458-9AF3851E74A2}"/>
              </a:ext>
            </a:extLst>
          </p:cNvPr>
          <p:cNvSpPr txBox="1"/>
          <p:nvPr/>
        </p:nvSpPr>
        <p:spPr>
          <a:xfrm>
            <a:off x="171450" y="7376155"/>
            <a:ext cx="6276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9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自動車の車内等（荷台を含む）、直射日光が当たり</a:t>
            </a:r>
            <a:r>
              <a:rPr lang="en-US" altLang="ja-JP" sz="9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65℃</a:t>
            </a:r>
            <a:r>
              <a:rPr lang="ja-JP" altLang="en-US" sz="9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以上の温度になったバッテリー は急激に劣化し、</a:t>
            </a:r>
            <a:br>
              <a:rPr lang="en-US" altLang="ja-JP" sz="9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9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寿命が短くなるほか、破裂、発火する可能性がありますので、使用を控えて下さい。</a:t>
            </a:r>
            <a:endParaRPr lang="en-US" altLang="ja-JP" sz="6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3" name="四角形: 角を丸くする 42">
            <a:extLst>
              <a:ext uri="{FF2B5EF4-FFF2-40B4-BE49-F238E27FC236}">
                <a16:creationId xmlns:a16="http://schemas.microsoft.com/office/drawing/2014/main" id="{AA18D4E8-29AC-C28E-A171-AB39ED6FB084}"/>
              </a:ext>
            </a:extLst>
          </p:cNvPr>
          <p:cNvSpPr/>
          <p:nvPr/>
        </p:nvSpPr>
        <p:spPr>
          <a:xfrm>
            <a:off x="238125" y="9513321"/>
            <a:ext cx="6512719" cy="249804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900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故障／修理依頼、製品に関する事については、ご購入頂いた販売店もしくは販売代理店にお問い合わせください</a:t>
            </a:r>
            <a:endParaRPr kumimoji="1" lang="ja-JP" altLang="en-US" sz="900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6270EC0-6AE8-A088-1157-9FB180CFF7AF}"/>
              </a:ext>
            </a:extLst>
          </p:cNvPr>
          <p:cNvSpPr/>
          <p:nvPr/>
        </p:nvSpPr>
        <p:spPr>
          <a:xfrm>
            <a:off x="1" y="2056"/>
            <a:ext cx="1162050" cy="1888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50" dirty="0">
                <a:solidFill>
                  <a:sysClr val="windowText" lastClr="000000"/>
                </a:solidFill>
              </a:rPr>
              <a:t>技能認定更新用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DDC0D93F-2C01-B14D-0C6E-B458ECB2EFAC}"/>
              </a:ext>
            </a:extLst>
          </p:cNvPr>
          <p:cNvSpPr/>
          <p:nvPr/>
        </p:nvSpPr>
        <p:spPr>
          <a:xfrm>
            <a:off x="1265725" y="55229"/>
            <a:ext cx="399196" cy="1618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 dirty="0">
              <a:solidFill>
                <a:sysClr val="windowText" lastClr="000000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9D4B686-DE75-92B0-B330-7A6616A6F527}"/>
              </a:ext>
            </a:extLst>
          </p:cNvPr>
          <p:cNvSpPr txBox="1"/>
          <p:nvPr/>
        </p:nvSpPr>
        <p:spPr>
          <a:xfrm>
            <a:off x="1664921" y="46149"/>
            <a:ext cx="1710725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7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枠内をご記入のうえ、ご返信ください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37970806-F8C6-2D6F-B286-F994E36524B6}"/>
              </a:ext>
            </a:extLst>
          </p:cNvPr>
          <p:cNvSpPr/>
          <p:nvPr/>
        </p:nvSpPr>
        <p:spPr>
          <a:xfrm>
            <a:off x="3671888" y="0"/>
            <a:ext cx="3186112" cy="362868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99D5B42F-D458-923E-E2DF-040B5142132A}"/>
              </a:ext>
            </a:extLst>
          </p:cNvPr>
          <p:cNvSpPr txBox="1"/>
          <p:nvPr/>
        </p:nvSpPr>
        <p:spPr>
          <a:xfrm>
            <a:off x="3671888" y="-19097"/>
            <a:ext cx="633507" cy="4020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7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氏　　名：</a:t>
            </a:r>
            <a:endParaRPr kumimoji="1" lang="en-US" altLang="ja-JP" sz="7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7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所属会社：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3816764B-E013-B368-A92A-58DD01E093EB}"/>
              </a:ext>
            </a:extLst>
          </p:cNvPr>
          <p:cNvSpPr txBox="1"/>
          <p:nvPr/>
        </p:nvSpPr>
        <p:spPr>
          <a:xfrm>
            <a:off x="5207794" y="-18670"/>
            <a:ext cx="1773242" cy="2404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7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（技能認定証</a:t>
            </a:r>
            <a:r>
              <a:rPr kumimoji="1" lang="en-US" altLang="ja-JP" sz="7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No.</a:t>
            </a:r>
            <a:r>
              <a:rPr kumimoji="1" lang="ja-JP" altLang="en-US" sz="7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　　　　　　　）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51A79A0B-4E63-E9B3-A9B2-6851BA1D0605}"/>
              </a:ext>
            </a:extLst>
          </p:cNvPr>
          <p:cNvSpPr/>
          <p:nvPr/>
        </p:nvSpPr>
        <p:spPr>
          <a:xfrm>
            <a:off x="3490877" y="3929703"/>
            <a:ext cx="486763" cy="18509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 dirty="0">
              <a:solidFill>
                <a:sysClr val="windowText" lastClr="000000"/>
              </a:solidFill>
            </a:endParaRP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E0ADAD1A-B8DF-EA6E-EBA6-A7FBD9CF41D8}"/>
              </a:ext>
            </a:extLst>
          </p:cNvPr>
          <p:cNvSpPr/>
          <p:nvPr/>
        </p:nvSpPr>
        <p:spPr>
          <a:xfrm>
            <a:off x="1917348" y="4843331"/>
            <a:ext cx="536292" cy="16616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 dirty="0">
              <a:solidFill>
                <a:sysClr val="windowText" lastClr="000000"/>
              </a:solidFill>
            </a:endParaRP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1F55D338-28D5-D447-7863-CDFF969567CC}"/>
              </a:ext>
            </a:extLst>
          </p:cNvPr>
          <p:cNvSpPr/>
          <p:nvPr/>
        </p:nvSpPr>
        <p:spPr>
          <a:xfrm>
            <a:off x="2077368" y="7021957"/>
            <a:ext cx="574392" cy="21567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 dirty="0">
              <a:solidFill>
                <a:sysClr val="windowText" lastClr="000000"/>
              </a:solidFill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EDA22485-7BDD-8A65-E3C3-63EA706C51AD}"/>
              </a:ext>
            </a:extLst>
          </p:cNvPr>
          <p:cNvSpPr/>
          <p:nvPr/>
        </p:nvSpPr>
        <p:spPr>
          <a:xfrm>
            <a:off x="2787950" y="8844777"/>
            <a:ext cx="463289" cy="17730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 dirty="0">
              <a:solidFill>
                <a:sysClr val="windowText" lastClr="000000"/>
              </a:solidFill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3EEC70C5-44B9-FCFA-7F2B-2433E130A019}"/>
              </a:ext>
            </a:extLst>
          </p:cNvPr>
          <p:cNvSpPr txBox="1"/>
          <p:nvPr/>
        </p:nvSpPr>
        <p:spPr>
          <a:xfrm>
            <a:off x="2724481" y="174631"/>
            <a:ext cx="59022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7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kumimoji="1" lang="ja-JP" altLang="en-US" sz="7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全</a:t>
            </a:r>
            <a:r>
              <a:rPr kumimoji="1" lang="en-US" altLang="ja-JP" sz="7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4</a:t>
            </a:r>
            <a:r>
              <a:rPr kumimoji="1" lang="ja-JP" altLang="en-US" sz="7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か所</a:t>
            </a:r>
            <a:r>
              <a:rPr kumimoji="1" lang="en-US" altLang="ja-JP" sz="7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7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43671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8e3554f-aa5f-4660-9b64-efb0416a70d2" xsi:nil="true"/>
    <lcf76f155ced4ddcb4097134ff3c332f xmlns="b159e80c-6267-4b00-8ad1-5128fb3b9e35">
      <Terms xmlns="http://schemas.microsoft.com/office/infopath/2007/PartnerControls"/>
    </lcf76f155ced4ddcb4097134ff3c332f>
    <_x7533__x8fbc__x66f8__x63d0__x51fa_ xmlns="b159e80c-6267-4b00-8ad1-5128fb3b9e35" xsi:nil="true"/>
    <_x88dc__x8db3_ xmlns="b159e80c-6267-4b00-8ad1-5128fb3b9e3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BF4A2D421EBE94BA57FFE352995D048" ma:contentTypeVersion="19" ma:contentTypeDescription="新しいドキュメントを作成します。" ma:contentTypeScope="" ma:versionID="ccce7a0dbc5df7d60b801b224bd5a688">
  <xsd:schema xmlns:xsd="http://www.w3.org/2001/XMLSchema" xmlns:xs="http://www.w3.org/2001/XMLSchema" xmlns:p="http://schemas.microsoft.com/office/2006/metadata/properties" xmlns:ns2="b159e80c-6267-4b00-8ad1-5128fb3b9e35" xmlns:ns3="98e3554f-aa5f-4660-9b64-efb0416a70d2" targetNamespace="http://schemas.microsoft.com/office/2006/metadata/properties" ma:root="true" ma:fieldsID="3cd45ec9889e34490e4a438c0d31e2f4" ns2:_="" ns3:_="">
    <xsd:import namespace="b159e80c-6267-4b00-8ad1-5128fb3b9e35"/>
    <xsd:import namespace="98e3554f-aa5f-4660-9b64-efb0416a70d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_x88dc__x8db3_" minOccurs="0"/>
                <xsd:element ref="ns2:MediaServiceBillingMetadata" minOccurs="0"/>
                <xsd:element ref="ns2:_x7533__x8fbc__x66f8__x63d0__x51fa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159e80c-6267-4b00-8ad1-5128fb3b9e3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13" nillable="true" ma:displayName="Location" ma:indexed="true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8" nillable="true" ma:taxonomy="true" ma:internalName="lcf76f155ced4ddcb4097134ff3c332f" ma:taxonomyFieldName="MediaServiceImageTags" ma:displayName="画像タグ" ma:readOnly="false" ma:fieldId="{5cf76f15-5ced-4ddc-b409-7134ff3c332f}" ma:taxonomyMulti="true" ma:sspId="00ae829c-a5b6-45d3-9aa9-f8b2d1f1799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_x88dc__x8db3_" ma:index="21" nillable="true" ma:displayName="補足" ma:format="Dropdown" ma:internalName="_x88dc__x8db3_">
      <xsd:simpleType>
        <xsd:restriction base="dms:Text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  <xsd:element name="_x7533__x8fbc__x66f8__x63d0__x51fa_" ma:index="23" nillable="true" ma:displayName="申込書" ma:format="Dropdown" ma:internalName="_x7533__x8fbc__x66f8__x63d0__x51fa_">
      <xsd:simpleType>
        <xsd:union memberTypes="dms:Text">
          <xsd:simpleType>
            <xsd:restriction base="dms:Choice">
              <xsd:enumeration value="済"/>
              <xsd:enumeration value="不備有り"/>
              <xsd:enumeration value="ー"/>
            </xsd:restriction>
          </xsd:simpleType>
        </xsd:un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e3554f-aa5f-4660-9b64-efb0416a70d2" elementFormDefault="qualified">
    <xsd:import namespace="http://schemas.microsoft.com/office/2006/documentManagement/types"/>
    <xsd:import namespace="http://schemas.microsoft.com/office/infopath/2007/PartnerControls"/>
    <xsd:element name="TaxCatchAll" ma:index="19" nillable="true" ma:displayName="Taxonomy Catch All Column" ma:hidden="true" ma:list="{b858a8e1-cb55-459c-bb4a-0fae933a098c}" ma:internalName="TaxCatchAll" ma:showField="CatchAllData" ma:web="98e3554f-aa5f-4660-9b64-efb0416a70d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324EC8E-1F1F-4DF5-83BD-4D89C957AE79}">
  <ds:schemaRefs>
    <ds:schemaRef ds:uri="http://schemas.microsoft.com/office/2006/metadata/properties"/>
    <ds:schemaRef ds:uri="http://purl.org/dc/dcmitype/"/>
    <ds:schemaRef ds:uri="http://purl.org/dc/terms/"/>
    <ds:schemaRef ds:uri="ba89882f-c30a-4e7f-8966-423b24c18b17"/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1d3ed3f0-e911-4990-ad96-3c6db045eb8a"/>
    <ds:schemaRef ds:uri="http://purl.org/dc/elements/1.1/"/>
    <ds:schemaRef ds:uri="d3d5a34a-8c78-48c8-b6af-84bce364c482"/>
    <ds:schemaRef ds:uri="8aa58b3b-7497-47fc-a5f7-adcdae2cb875"/>
  </ds:schemaRefs>
</ds:datastoreItem>
</file>

<file path=customXml/itemProps2.xml><?xml version="1.0" encoding="utf-8"?>
<ds:datastoreItem xmlns:ds="http://schemas.openxmlformats.org/officeDocument/2006/customXml" ds:itemID="{AB2C6252-A942-4F32-A29B-559EA2D33CC9}"/>
</file>

<file path=customXml/itemProps3.xml><?xml version="1.0" encoding="utf-8"?>
<ds:datastoreItem xmlns:ds="http://schemas.openxmlformats.org/officeDocument/2006/customXml" ds:itemID="{A883BC5E-F1ED-4E41-ABC6-B781526A1D5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82</TotalTime>
  <Words>919</Words>
  <Application>Microsoft Office PowerPoint</Application>
  <PresentationFormat>A4 210 x 297 mm</PresentationFormat>
  <Paragraphs>46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HG創英角ｺﾞｼｯｸUB</vt:lpstr>
      <vt:lpstr>メイリオ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澤田 洋平</dc:creator>
  <cp:lastModifiedBy>田中 李果</cp:lastModifiedBy>
  <cp:revision>4</cp:revision>
  <dcterms:created xsi:type="dcterms:W3CDTF">2024-02-08T08:08:20Z</dcterms:created>
  <dcterms:modified xsi:type="dcterms:W3CDTF">2024-04-18T02:42:17Z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0x0101003BF4A2D421EBE94BA57FFE352995D048</vt:lpwstr>
  </property>
  <property fmtid="{D5CDD505-2E9C-101B-9397-08002B2CF9AE}" pid="3" name="MediaServiceImageTags">
    <vt:lpwstr/>
  </property>
</Properties>
</file>